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13" r:id="rId4"/>
    <p:sldId id="314" r:id="rId5"/>
    <p:sldId id="258" r:id="rId6"/>
    <p:sldId id="259" r:id="rId7"/>
    <p:sldId id="311" r:id="rId8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656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4F9224B-9970-04BA-C534-C3A89167E1D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912C436-C929-18E2-AB2E-00853544398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81192D2-1BB9-295B-4B28-A3C1100418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04A9A2-8AB2-4B24-A8C1-1197F7EEFD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8507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D3E2381-1C39-2860-C3B8-D01E33EB39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9BB2DA8-FF1D-5D63-CF26-037AE64F6B3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9EAEF20-2534-2FF7-74FE-BC9A297953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A28EE1-64CA-4B91-BF32-619C715784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0997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DB4DB9F-D6E8-2618-A1AF-0AF6474B8FD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A7504D8-41E5-11EF-4531-C5F8538FFC2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E29C501-741B-592C-33B4-510B9EEF102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B12DBE-26AD-4824-A82B-B2403ECF92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1262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A780A85-2F7D-71BE-E20A-CC93155E42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C32F95A-9F78-DAB9-D8FD-00F7A2C906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88F44C2-6D6B-1A88-378D-039229F43B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08C307-BF44-4E61-B20C-909CF30E85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3288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0096D2F-FAA4-BE13-2B9D-1F31C808A7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7A1F769-0353-E112-2399-FD456F44A2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2237F0E-394B-E564-3CA6-DC79519EDB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B679C-8BC4-42F1-9C77-E2654ABB02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79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0868ACB-F38E-E4CE-1B25-A7CA6983E3B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15C2E87-6D5D-5075-77CE-F87BB3A884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907A84E-F6ED-BEAB-816C-CAF8217F37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59F582-DF1D-43B2-9BA7-EBFA45145E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558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846705-164D-B2F8-C7D5-5AA121CE22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757CF13-3927-0DA7-ADBA-650CF8F4342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DE38F06-1429-8F75-D127-BE7E92FA23A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9BBD3E-74A5-4BAA-BB27-C52EF6AAA1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014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E498D08-3405-8328-D318-2C0704A1FB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B649125-E0F5-3688-9949-BEBE66FD27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A0C5DA9-BC7B-FF16-8488-D6ECA6AC03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105B52-A43D-4F69-966D-6A33B7287D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6714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E439265-1C3A-BE25-C7B5-7685724EB4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4751DB9-B28C-BCF3-4BBA-125FAF0421D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8C0A096-4B19-004E-20B6-C4F8924DD8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6D9873-052B-496C-B9D4-C7033DFF9A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4714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C1C8ECF4-28C7-3E02-D0DC-4A26D4816A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3B611B5-45C7-A760-07A3-FCEF498673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2394F73-42EA-A4A7-A40E-E5F7015117E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78CE0E-96FD-411D-8747-94D26EAFD2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6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0343D02-AB75-6A3E-0D4B-7D910FFF10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CFEC16E-F78B-1594-9254-2C2C85B072D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BEE4F0-A31F-E07D-0478-7958E6C649F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7E7C4A-751A-428F-8B16-B7852B52C1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4218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AA733E7-061D-E643-84B0-70E93EA77C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8425C7F-C5AC-4E8D-6E27-D4653B23DFE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EE1A44B-5184-0181-B17C-796C6AF587F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57F248-75D0-4A67-A02A-DDE00CA6C1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142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27D89F7E-B1D1-D84F-358E-3EED9F17C7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C93E2C5-1002-BB7C-2A3A-68CFD4A1FC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0CB7FF1D-E831-E8DC-73E5-CE03349D891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106E877A-7B71-E7A9-95D4-60B1D24403A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9C71165-FCF8-7D5E-6368-51CC8D5F07D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39068D4-54FC-4A63-98EF-45D0C27C185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D84E350F-650F-CF9E-88CC-7C0235E9DA2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" altLang="en-US" dirty="0"/>
              <a:t>Evidence-based</a:t>
            </a:r>
            <a:r>
              <a:rPr lang="sr-Latn-RS" altLang="en-US" dirty="0"/>
              <a:t> medicine</a:t>
            </a:r>
            <a:r>
              <a:rPr lang="en" altLang="en-US" dirty="0"/>
              <a:t> </a:t>
            </a:r>
            <a:endParaRPr lang="en-US" altLang="en-US" dirty="0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043957F1-ADF5-ECE2-D863-416B92FE64D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" altLang="en-US" sz="2000" dirty="0"/>
              <a:t>prof. Dr. Slobodan Janković</a:t>
            </a:r>
            <a:endParaRPr lang="en-US" alt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A4D7F7C2-8D87-490C-4DAA-E0B428F811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DEFINITION</a:t>
            </a:r>
            <a:br>
              <a:rPr lang="en-US" altLang="en-US" sz="4000"/>
            </a:br>
            <a:endParaRPr lang="en-US" altLang="en-US" sz="4000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41320F7A-5044-F79D-ED03-D58DACCA9A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Char char="*"/>
            </a:pPr>
            <a:r>
              <a:rPr lang="en" altLang="en-US" dirty="0"/>
              <a:t>Evidence-based medicine is "the careful, deliberate use of the best evidence from the medical literature in making a decision about the treatment of a specific patient." This means that individual clinical experience is integrated with the best clinical evidence from systematic research</a:t>
            </a:r>
            <a:r>
              <a:rPr lang="sr-Latn-RS" altLang="en-US" dirty="0"/>
              <a:t> </a:t>
            </a:r>
            <a:r>
              <a:rPr lang="sr-Latn-RS" altLang="en-US" dirty="0" err="1"/>
              <a:t>of</a:t>
            </a:r>
            <a:r>
              <a:rPr lang="sr-Latn-RS" altLang="en-US" dirty="0"/>
              <a:t> </a:t>
            </a:r>
            <a:r>
              <a:rPr lang="sr-Latn-RS" altLang="en-US" dirty="0" err="1"/>
              <a:t>medical</a:t>
            </a:r>
            <a:r>
              <a:rPr lang="sr-Latn-RS" altLang="en-US" dirty="0"/>
              <a:t> literature</a:t>
            </a:r>
            <a:r>
              <a:rPr lang="en" altLang="en-US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5EB9473D-F491-FE47-FC13-F6387B802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What does that mean practically?</a:t>
            </a:r>
            <a:endParaRPr lang="en-US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E16844-0A45-7F96-3EAE-D2B122DA94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" dirty="0"/>
              <a:t>Our patient has a certain health problem</a:t>
            </a:r>
          </a:p>
          <a:p>
            <a:pPr eaLnBrk="1" hangingPunct="1">
              <a:defRPr/>
            </a:pPr>
            <a:r>
              <a:rPr lang="en" dirty="0"/>
              <a:t>First, we need to define the problem precisely. For example: "Is there a dietary supplement that can lower elevated blood pressure in adult patients with stage 1 essential hypertension."</a:t>
            </a:r>
          </a:p>
          <a:p>
            <a:pPr eaLnBrk="1" hangingPunct="1">
              <a:defRPr/>
            </a:pPr>
            <a:r>
              <a:rPr lang="en" dirty="0"/>
              <a:t>Then we find all </a:t>
            </a:r>
            <a:r>
              <a:rPr lang="en" b="1" dirty="0"/>
              <a:t>the clinical studies </a:t>
            </a:r>
            <a:r>
              <a:rPr lang="en" dirty="0"/>
              <a:t>that have been published on the subject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8E68A-95F1-3DFE-3EC8-7DA73DED8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" dirty="0"/>
              <a:t>What does that mean practically? - continuation</a:t>
            </a:r>
            <a:endParaRPr lang="en-US" dirty="0"/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C53E80FB-124B-09EF-B92E-7962D34C6E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" altLang="en-US"/>
              <a:t>From the published studies found, we single out only those that were </a:t>
            </a:r>
            <a:r>
              <a:rPr lang="en" altLang="en-US" b="1"/>
              <a:t>conducted methodologically correctly </a:t>
            </a:r>
            <a:r>
              <a:rPr lang="en" altLang="en-US"/>
              <a:t>(therefore valid) and whose results are </a:t>
            </a:r>
            <a:r>
              <a:rPr lang="en" altLang="en-US" b="1"/>
              <a:t>clinically </a:t>
            </a:r>
            <a:r>
              <a:rPr lang="en" altLang="en-US"/>
              <a:t>significant</a:t>
            </a:r>
          </a:p>
          <a:p>
            <a:pPr eaLnBrk="1" hangingPunct="1"/>
            <a:r>
              <a:rPr lang="en" altLang="en-US"/>
              <a:t>On the basis of published studies, we formulate a solution to the patient's problem</a:t>
            </a:r>
          </a:p>
          <a:p>
            <a:pPr eaLnBrk="1" hangingPunct="1"/>
            <a:r>
              <a:rPr lang="en" altLang="en-US"/>
              <a:t>We apply the solution to the patient</a:t>
            </a:r>
          </a:p>
          <a:p>
            <a:pPr eaLnBrk="1" hangingPunct="1"/>
            <a:endParaRPr lang="en-US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FEAC6F75-5559-55C8-07AC-F170495C3B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 dirty="0"/>
              <a:t>The Essence of Evidence - Based Medicine (EBM)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C920D40E-8338-22A2-3574-016625C87B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altLang="en-US" sz="2400" dirty="0"/>
              <a:t>Evidence-based medicine is the integration of clinical experience, the patient's value system, and the best evidence from the literature .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400" dirty="0"/>
              <a:t>Evidence by itself does not lead to conclusions, but only helps in determining the best treatment for the patient .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400" dirty="0"/>
              <a:t>The application of </a:t>
            </a:r>
            <a:r>
              <a:rPr lang="sr-Latn-RS" altLang="en-US" sz="2400" dirty="0"/>
              <a:t>EBM</a:t>
            </a:r>
            <a:r>
              <a:rPr lang="en" altLang="en-US" sz="2400" dirty="0"/>
              <a:t> is usually initiated during the examination of the patient, when questions are generated about the effects of the treatment, the usefulness of the diagnostic test or the prognosis of the disease</a:t>
            </a:r>
            <a:r>
              <a:rPr lang="sr-Latn-RS" altLang="en-US" sz="2400" dirty="0"/>
              <a:t>, to </a:t>
            </a:r>
            <a:r>
              <a:rPr lang="sr-Latn-RS" altLang="en-US" sz="2400" dirty="0" err="1"/>
              <a:t>which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we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cannot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answer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using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only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our</a:t>
            </a:r>
            <a:r>
              <a:rPr lang="sr-Latn-RS" altLang="en-US" sz="2400" dirty="0"/>
              <a:t> personal </a:t>
            </a:r>
            <a:r>
              <a:rPr lang="sr-Latn-RS" altLang="en-US" sz="2400" dirty="0" err="1"/>
              <a:t>knowledge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and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experience</a:t>
            </a:r>
            <a:r>
              <a:rPr lang="sr-Latn-RS" altLang="en-US" sz="2400" dirty="0"/>
              <a:t>.</a:t>
            </a:r>
            <a:endParaRPr lang="en" altLang="en-US" sz="2400" dirty="0"/>
          </a:p>
          <a:p>
            <a:pPr eaLnBrk="1" hangingPunct="1">
              <a:lnSpc>
                <a:spcPct val="90000"/>
              </a:lnSpc>
            </a:pPr>
            <a:r>
              <a:rPr lang="sr-Latn-RS" altLang="en-US" sz="2400" dirty="0"/>
              <a:t>EBM</a:t>
            </a:r>
            <a:r>
              <a:rPr lang="en" altLang="en-US" sz="2400" dirty="0"/>
              <a:t> requires new skills from doctors: literature search and application of formal rules for evaluation of </a:t>
            </a:r>
            <a:r>
              <a:rPr lang="sr-Latn-RS" altLang="en-US" sz="2400" dirty="0" err="1"/>
              <a:t>quality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of</a:t>
            </a:r>
            <a:r>
              <a:rPr lang="sr-Latn-RS" altLang="en-US" sz="2400" dirty="0"/>
              <a:t> </a:t>
            </a:r>
            <a:r>
              <a:rPr lang="en" altLang="en-US" sz="2400" dirty="0"/>
              <a:t>literature evidence.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121E07A5-47F2-BC49-5FD6-BF15FA839C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Why Evidence-Based Medicine ?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29D14616-3B75-0987-A900-4724FA6DD0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 sz="2800" dirty="0"/>
              <a:t>For every 3 patients, </a:t>
            </a:r>
            <a:r>
              <a:rPr lang="sr-Latn-RS" altLang="en-US" sz="2800" dirty="0"/>
              <a:t>a</a:t>
            </a:r>
            <a:r>
              <a:rPr lang="en" altLang="en-US" sz="2800" dirty="0"/>
              <a:t> doctor generates </a:t>
            </a:r>
            <a:r>
              <a:rPr lang="sr-Latn-RS" altLang="en-US" sz="2800" dirty="0"/>
              <a:t>o</a:t>
            </a:r>
            <a:r>
              <a:rPr lang="en" altLang="en-US" sz="2800" dirty="0"/>
              <a:t>n average of 2 questions to which he cannot provide an answer.</a:t>
            </a:r>
          </a:p>
          <a:p>
            <a:pPr eaLnBrk="1" hangingPunct="1"/>
            <a:r>
              <a:rPr lang="en" altLang="en-US" sz="2800" dirty="0"/>
              <a:t>In </a:t>
            </a:r>
            <a:r>
              <a:rPr lang="sr-Latn-RS" altLang="en-US" sz="2800" dirty="0"/>
              <a:t>2023</a:t>
            </a:r>
            <a:r>
              <a:rPr lang="en" altLang="en-US" sz="2800" dirty="0"/>
              <a:t> there were about </a:t>
            </a:r>
            <a:r>
              <a:rPr lang="sr-Latn-RS" altLang="en-US" sz="2800" dirty="0"/>
              <a:t>3</a:t>
            </a:r>
            <a:r>
              <a:rPr lang="en" altLang="en-US" sz="2800" dirty="0"/>
              <a:t>0,000 </a:t>
            </a:r>
            <a:r>
              <a:rPr lang="sr-Latn-RS" altLang="en-US" sz="2800" dirty="0" err="1"/>
              <a:t>medical</a:t>
            </a:r>
            <a:r>
              <a:rPr lang="sr-Latn-RS" altLang="en-US" sz="2800" dirty="0"/>
              <a:t> </a:t>
            </a:r>
            <a:r>
              <a:rPr lang="sr-Latn-RS" altLang="en-US" sz="2800" dirty="0" err="1"/>
              <a:t>journals</a:t>
            </a:r>
            <a:r>
              <a:rPr lang="sr-Latn-RS" altLang="en-US" sz="2800" dirty="0"/>
              <a:t> in </a:t>
            </a:r>
            <a:r>
              <a:rPr lang="sr-Latn-RS" altLang="en-US" sz="2800" dirty="0" err="1"/>
              <a:t>the</a:t>
            </a:r>
            <a:r>
              <a:rPr lang="sr-Latn-RS" altLang="en-US" sz="2800" dirty="0"/>
              <a:t> </a:t>
            </a:r>
            <a:r>
              <a:rPr lang="sr-Latn-RS" altLang="en-US" sz="2800" dirty="0" err="1"/>
              <a:t>World</a:t>
            </a:r>
            <a:endParaRPr lang="sr-Latn-RS" altLang="en-US" sz="2800" dirty="0"/>
          </a:p>
          <a:p>
            <a:pPr eaLnBrk="1" hangingPunct="1"/>
            <a:r>
              <a:rPr lang="sr-Latn-RS" altLang="en-US" sz="2800" dirty="0" err="1"/>
              <a:t>Science</a:t>
            </a:r>
            <a:r>
              <a:rPr lang="sr-Latn-RS" altLang="en-US" sz="2800" dirty="0"/>
              <a:t> </a:t>
            </a:r>
            <a:r>
              <a:rPr lang="sr-Latn-RS" altLang="en-US" sz="2800" dirty="0" err="1"/>
              <a:t>citation</a:t>
            </a:r>
            <a:r>
              <a:rPr lang="sr-Latn-RS" altLang="en-US" sz="2800" dirty="0"/>
              <a:t> </a:t>
            </a:r>
            <a:r>
              <a:rPr lang="sr-Latn-RS" altLang="en-US" sz="2800" dirty="0" err="1"/>
              <a:t>index</a:t>
            </a:r>
            <a:r>
              <a:rPr lang="sr-Latn-RS" altLang="en-US" sz="2800" dirty="0"/>
              <a:t> </a:t>
            </a:r>
            <a:r>
              <a:rPr lang="sr-Latn-RS" altLang="en-US" sz="2800" dirty="0" err="1"/>
              <a:t>covers</a:t>
            </a:r>
            <a:r>
              <a:rPr lang="sr-Latn-RS" altLang="en-US" sz="2800" dirty="0"/>
              <a:t> </a:t>
            </a:r>
            <a:r>
              <a:rPr lang="sr-Latn-RS" altLang="en-US" sz="2800" dirty="0" err="1"/>
              <a:t>about</a:t>
            </a:r>
            <a:r>
              <a:rPr lang="sr-Latn-RS" altLang="en-US" sz="2800" dirty="0"/>
              <a:t> 9,200 </a:t>
            </a:r>
            <a:r>
              <a:rPr lang="sr-Latn-RS" altLang="en-US" sz="2800" dirty="0" err="1"/>
              <a:t>scientific</a:t>
            </a:r>
            <a:r>
              <a:rPr lang="sr-Latn-RS" altLang="en-US" sz="2800" dirty="0"/>
              <a:t> </a:t>
            </a:r>
            <a:r>
              <a:rPr lang="sr-Latn-RS" altLang="en-US" sz="2800" dirty="0" err="1"/>
              <a:t>journals</a:t>
            </a:r>
            <a:r>
              <a:rPr lang="sr-Latn-RS" altLang="en-US" sz="2800" dirty="0"/>
              <a:t>, </a:t>
            </a:r>
            <a:r>
              <a:rPr lang="sr-Latn-RS" altLang="en-US" sz="2800" dirty="0" err="1"/>
              <a:t>and</a:t>
            </a:r>
            <a:r>
              <a:rPr lang="sr-Latn-RS" altLang="en-US" sz="2800" dirty="0"/>
              <a:t> </a:t>
            </a:r>
            <a:r>
              <a:rPr lang="sr-Latn-RS" altLang="en-US" sz="2800" dirty="0" err="1"/>
              <a:t>almost</a:t>
            </a:r>
            <a:r>
              <a:rPr lang="sr-Latn-RS" altLang="en-US" sz="2800" dirty="0"/>
              <a:t> half are </a:t>
            </a:r>
            <a:r>
              <a:rPr lang="sr-Latn-RS" altLang="en-US" sz="2800" dirty="0" err="1"/>
              <a:t>medical</a:t>
            </a:r>
            <a:r>
              <a:rPr lang="sr-Latn-RS" altLang="en-US" sz="2800" dirty="0"/>
              <a:t> </a:t>
            </a:r>
            <a:r>
              <a:rPr lang="sr-Latn-RS" altLang="en-US" sz="2800" dirty="0" err="1"/>
              <a:t>journals</a:t>
            </a:r>
            <a:endParaRPr lang="sr-Latn-RS" altLang="en-US" sz="2800" dirty="0"/>
          </a:p>
          <a:p>
            <a:pPr eaLnBrk="1" hangingPunct="1"/>
            <a:r>
              <a:rPr lang="sr-Latn-RS" altLang="en-US" sz="2800" dirty="0" err="1"/>
              <a:t>Only</a:t>
            </a:r>
            <a:r>
              <a:rPr lang="sr-Latn-RS" altLang="en-US" sz="2800" dirty="0"/>
              <a:t> 1% </a:t>
            </a:r>
            <a:r>
              <a:rPr lang="sr-Latn-RS" altLang="en-US" sz="2800" dirty="0" err="1"/>
              <a:t>of</a:t>
            </a:r>
            <a:r>
              <a:rPr lang="sr-Latn-RS" altLang="en-US" sz="2800" dirty="0"/>
              <a:t> </a:t>
            </a:r>
            <a:r>
              <a:rPr lang="sr-Latn-RS" altLang="en-US" sz="2800" dirty="0" err="1"/>
              <a:t>everything</a:t>
            </a:r>
            <a:r>
              <a:rPr lang="sr-Latn-RS" altLang="en-US" sz="2800" dirty="0"/>
              <a:t> </a:t>
            </a:r>
            <a:r>
              <a:rPr lang="sr-Latn-RS" altLang="en-US" sz="2800" dirty="0" err="1"/>
              <a:t>that</a:t>
            </a:r>
            <a:r>
              <a:rPr lang="sr-Latn-RS" altLang="en-US" sz="2800" dirty="0"/>
              <a:t> is </a:t>
            </a:r>
            <a:r>
              <a:rPr lang="sr-Latn-RS" altLang="en-US" sz="2800" dirty="0" err="1"/>
              <a:t>published</a:t>
            </a:r>
            <a:r>
              <a:rPr lang="sr-Latn-RS" altLang="en-US" sz="2800" dirty="0"/>
              <a:t> is </a:t>
            </a:r>
            <a:r>
              <a:rPr lang="sr-Latn-RS" altLang="en-US" sz="2800" dirty="0" err="1"/>
              <a:t>true</a:t>
            </a:r>
            <a:r>
              <a:rPr lang="sr-Latn-RS" altLang="en-US" sz="2800" dirty="0"/>
              <a:t>; </a:t>
            </a:r>
            <a:r>
              <a:rPr lang="sr-Latn-RS" altLang="en-US" sz="2800" dirty="0" err="1"/>
              <a:t>everything</a:t>
            </a:r>
            <a:r>
              <a:rPr lang="sr-Latn-RS" altLang="en-US" sz="2800" dirty="0"/>
              <a:t> </a:t>
            </a:r>
            <a:r>
              <a:rPr lang="sr-Latn-RS" altLang="en-US" sz="2800" dirty="0" err="1"/>
              <a:t>other</a:t>
            </a:r>
            <a:r>
              <a:rPr lang="sr-Latn-RS" altLang="en-US" sz="2800" dirty="0"/>
              <a:t> is </a:t>
            </a:r>
            <a:r>
              <a:rPr lang="sr-Latn-RS" altLang="en-US" sz="2800" dirty="0" err="1"/>
              <a:t>either</a:t>
            </a:r>
            <a:r>
              <a:rPr lang="sr-Latn-RS" altLang="en-US" sz="2800" dirty="0"/>
              <a:t> </a:t>
            </a:r>
            <a:r>
              <a:rPr lang="sr-Latn-RS" altLang="en-US" sz="2800" dirty="0" err="1"/>
              <a:t>intentionally</a:t>
            </a:r>
            <a:r>
              <a:rPr lang="sr-Latn-RS" altLang="en-US" sz="2800" dirty="0"/>
              <a:t> </a:t>
            </a:r>
            <a:r>
              <a:rPr lang="sr-Latn-RS" altLang="en-US" sz="2800" dirty="0" err="1"/>
              <a:t>ot</a:t>
            </a:r>
            <a:r>
              <a:rPr lang="sr-Latn-RS" altLang="en-US" sz="2800" dirty="0"/>
              <a:t> </a:t>
            </a:r>
            <a:r>
              <a:rPr lang="sr-Latn-RS" altLang="en-US" sz="2800" dirty="0" err="1"/>
              <a:t>unintentionally</a:t>
            </a:r>
            <a:r>
              <a:rPr lang="sr-Latn-RS" altLang="en-US" sz="2800" dirty="0"/>
              <a:t> </a:t>
            </a:r>
            <a:r>
              <a:rPr lang="sr-Latn-RS" altLang="en-US" sz="2800" dirty="0" err="1"/>
              <a:t>false</a:t>
            </a:r>
            <a:endParaRPr lang="sr-Latn-RS" altLang="en-US" sz="2800" dirty="0"/>
          </a:p>
          <a:p>
            <a:pPr eaLnBrk="1" hangingPunct="1"/>
            <a:endParaRPr lang="en" alt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>
            <a:extLst>
              <a:ext uri="{FF2B5EF4-FFF2-40B4-BE49-F238E27FC236}">
                <a16:creationId xmlns:a16="http://schemas.microsoft.com/office/drawing/2014/main" id="{077ACFB3-EFAA-056F-E4AD-C96DF5980D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An alternative to evidence-based medicine</a:t>
            </a:r>
            <a:endParaRPr lang="en-US" altLang="en-US" sz="4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B156E5-0335-0ACC-6FFF-DE5314A3F5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To </a:t>
            </a:r>
            <a:r>
              <a:rPr lang="sr-Latn-RS" dirty="0" err="1"/>
              <a:t>ask</a:t>
            </a:r>
            <a:r>
              <a:rPr lang="sr-Latn-RS" dirty="0"/>
              <a:t> </a:t>
            </a:r>
            <a:r>
              <a:rPr lang="sr-Latn-RS" dirty="0" err="1"/>
              <a:t>another</a:t>
            </a:r>
            <a:r>
              <a:rPr lang="sr-Latn-RS" dirty="0"/>
              <a:t> </a:t>
            </a:r>
            <a:r>
              <a:rPr lang="sr-Latn-RS" dirty="0" err="1"/>
              <a:t>doctor</a:t>
            </a:r>
            <a:r>
              <a:rPr lang="sr-Latn-RS" dirty="0"/>
              <a:t>, but </a:t>
            </a:r>
            <a:r>
              <a:rPr lang="sr-Latn-RS" dirty="0" err="1"/>
              <a:t>who</a:t>
            </a:r>
            <a:r>
              <a:rPr lang="sr-Latn-RS" dirty="0"/>
              <a:t> is </a:t>
            </a:r>
            <a:r>
              <a:rPr lang="sr-Latn-RS" dirty="0" err="1"/>
              <a:t>reliable</a:t>
            </a:r>
            <a:r>
              <a:rPr lang="sr-Latn-RS" dirty="0"/>
              <a:t>?</a:t>
            </a:r>
          </a:p>
          <a:p>
            <a:r>
              <a:rPr lang="sr-Latn-RS" dirty="0"/>
              <a:t>To </a:t>
            </a:r>
            <a:r>
              <a:rPr lang="sr-Latn-RS" dirty="0" err="1"/>
              <a:t>pretend</a:t>
            </a:r>
            <a:r>
              <a:rPr lang="sr-Latn-RS" dirty="0"/>
              <a:t> </a:t>
            </a:r>
            <a:r>
              <a:rPr lang="sr-Latn-RS" dirty="0" err="1"/>
              <a:t>you</a:t>
            </a:r>
            <a:r>
              <a:rPr lang="sr-Latn-RS" dirty="0"/>
              <a:t> </a:t>
            </a:r>
            <a:r>
              <a:rPr lang="sr-Latn-RS" dirty="0" err="1"/>
              <a:t>know</a:t>
            </a:r>
            <a:r>
              <a:rPr lang="sr-Latn-RS" dirty="0"/>
              <a:t> </a:t>
            </a:r>
            <a:r>
              <a:rPr lang="sr-Latn-RS" dirty="0" err="1"/>
              <a:t>everything</a:t>
            </a:r>
            <a:r>
              <a:rPr lang="sr-Latn-RS" dirty="0"/>
              <a:t>, but </a:t>
            </a:r>
            <a:r>
              <a:rPr lang="sr-Latn-RS" dirty="0" err="1"/>
              <a:t>your</a:t>
            </a:r>
            <a:r>
              <a:rPr lang="sr-Latn-RS" dirty="0"/>
              <a:t> </a:t>
            </a:r>
            <a:r>
              <a:rPr lang="sr-Latn-RS" dirty="0" err="1"/>
              <a:t>patient</a:t>
            </a:r>
            <a:r>
              <a:rPr lang="sr-Latn-RS" dirty="0"/>
              <a:t> </a:t>
            </a:r>
            <a:r>
              <a:rPr lang="sr-Latn-RS" dirty="0" err="1"/>
              <a:t>will</a:t>
            </a:r>
            <a:r>
              <a:rPr lang="sr-Latn-RS" dirty="0"/>
              <a:t> </a:t>
            </a:r>
            <a:r>
              <a:rPr lang="sr-Latn-RS" dirty="0" err="1"/>
              <a:t>suffer</a:t>
            </a:r>
            <a:endParaRPr lang="sr-Latn-RS" dirty="0"/>
          </a:p>
          <a:p>
            <a:r>
              <a:rPr lang="sr-Latn-RS" dirty="0"/>
              <a:t>To </a:t>
            </a:r>
            <a:r>
              <a:rPr lang="sr-Latn-RS" dirty="0" err="1"/>
              <a:t>refer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patient</a:t>
            </a:r>
            <a:r>
              <a:rPr lang="sr-Latn-RS" dirty="0"/>
              <a:t> to </a:t>
            </a:r>
            <a:r>
              <a:rPr lang="sr-Latn-RS" dirty="0" err="1"/>
              <a:t>another</a:t>
            </a:r>
            <a:r>
              <a:rPr lang="sr-Latn-RS" dirty="0"/>
              <a:t> </a:t>
            </a:r>
            <a:r>
              <a:rPr lang="sr-Latn-RS" dirty="0" err="1"/>
              <a:t>doctor</a:t>
            </a:r>
            <a:endParaRPr lang="sr-Latn-RS" dirty="0"/>
          </a:p>
          <a:p>
            <a:r>
              <a:rPr lang="sr-Latn-RS" dirty="0"/>
              <a:t>To </a:t>
            </a:r>
            <a:r>
              <a:rPr lang="sr-Latn-RS" dirty="0" err="1"/>
              <a:t>gamble</a:t>
            </a:r>
            <a:r>
              <a:rPr lang="sr-Latn-RS" dirty="0"/>
              <a:t> </a:t>
            </a:r>
            <a:r>
              <a:rPr lang="sr-Latn-RS" dirty="0" err="1"/>
              <a:t>with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patient’s</a:t>
            </a:r>
            <a:r>
              <a:rPr lang="sr-Latn-RS" dirty="0"/>
              <a:t> </a:t>
            </a:r>
            <a:r>
              <a:rPr lang="sr-Latn-RS" dirty="0" err="1"/>
              <a:t>health</a:t>
            </a:r>
            <a:endParaRPr lang="sr-Latn-RS" dirty="0"/>
          </a:p>
          <a:p>
            <a:r>
              <a:rPr lang="sr-Latn-RS" dirty="0"/>
              <a:t>To </a:t>
            </a:r>
            <a:r>
              <a:rPr lang="sr-Latn-RS" dirty="0" err="1"/>
              <a:t>leave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profession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417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Times New Roman</vt:lpstr>
      <vt:lpstr>Default Design</vt:lpstr>
      <vt:lpstr>Evidence-based medicine </vt:lpstr>
      <vt:lpstr>DEFINITION </vt:lpstr>
      <vt:lpstr>What does that mean practically?</vt:lpstr>
      <vt:lpstr>What does that mean practically? - continuation</vt:lpstr>
      <vt:lpstr>The Essence of Evidence - Based Medicine (EBM)</vt:lpstr>
      <vt:lpstr>Why Evidence-Based Medicine ?</vt:lpstr>
      <vt:lpstr>An alternative to evidence-based medicine</vt:lpstr>
    </vt:vector>
  </TitlesOfParts>
  <Company>MF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Slobodan Jankovic</dc:creator>
  <cp:lastModifiedBy>Boj</cp:lastModifiedBy>
  <cp:revision>60</cp:revision>
  <dcterms:created xsi:type="dcterms:W3CDTF">2007-02-10T21:18:48Z</dcterms:created>
  <dcterms:modified xsi:type="dcterms:W3CDTF">2023-08-19T11:25:17Z</dcterms:modified>
</cp:coreProperties>
</file>